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64" r:id="rId3"/>
    <p:sldId id="268" r:id="rId4"/>
    <p:sldId id="269" r:id="rId5"/>
    <p:sldId id="289" r:id="rId6"/>
    <p:sldId id="290" r:id="rId7"/>
    <p:sldId id="270" r:id="rId8"/>
    <p:sldId id="266" r:id="rId9"/>
    <p:sldId id="283" r:id="rId10"/>
    <p:sldId id="282" r:id="rId11"/>
    <p:sldId id="285" r:id="rId12"/>
    <p:sldId id="286" r:id="rId13"/>
    <p:sldId id="287" r:id="rId14"/>
    <p:sldId id="288" r:id="rId15"/>
    <p:sldId id="291" r:id="rId16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>
        <p:scale>
          <a:sx n="52" d="100"/>
          <a:sy n="52" d="100"/>
        </p:scale>
        <p:origin x="-510" y="-7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09T13:24:16.373" idx="1">
    <p:pos x="5979" y="1590"/>
    <p:text>que traduzem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09T13:26:10.046" idx="3">
    <p:pos x="4689" y="2316"/>
    <p:text>da</p:tex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pt-PT">
                <a:solidFill>
                  <a:schemeClr val="tx2"/>
                </a:solidFill>
              </a:rPr>
              <a:t>16-03-2016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‹nº›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pt-PT"/>
              <a:pPr/>
              <a:t>16-03-2016</a:t>
            </a:fld>
            <a:endParaRPr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Clique para editar os estilos</a:t>
            </a:r>
          </a:p>
          <a:p>
            <a:pPr lvl="1"/>
            <a:r>
              <a:rPr/>
              <a:t>Segundo nível</a:t>
            </a:r>
          </a:p>
          <a:p>
            <a:pPr lvl="2"/>
            <a:r>
              <a:rPr/>
              <a:t>Terceiro nível</a:t>
            </a:r>
          </a:p>
          <a:p>
            <a:pPr lvl="3"/>
            <a:r>
              <a:rPr/>
              <a:t>Quarto nível</a:t>
            </a:r>
          </a:p>
          <a:p>
            <a:pPr lvl="4"/>
            <a:r>
              <a:rPr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216290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pt-PT" noProof="0" smtClean="0"/>
              <a:t>Clique para editar o estilo</a:t>
            </a:r>
            <a:endParaRPr lang="pt-PT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noProof="0" smtClean="0"/>
              <a:t>Faça clique para editar o estilo</a:t>
            </a:r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pt-PT" noProof="0" smtClean="0"/>
              <a:t>16-03-2016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pt-PT" noProof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pt-PT" noProof="0" smtClean="0"/>
              <a:t>16-03-2016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pt-PT" noProof="0" smtClean="0"/>
              <a:t>16-03-2016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pt-PT" noProof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noProof="0" smtClean="0"/>
              <a:t>Clique para editar os estilos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pt-PT" noProof="0" smtClean="0"/>
              <a:t>16-03-2016</a:t>
            </a:fld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noProof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t-PT" noProof="0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pt-PT" noProof="0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pt-PT" noProof="0" smtClean="0"/>
              <a:t>16-03-2016</a:t>
            </a:fld>
            <a:endParaRPr lang="pt-PT" noProof="0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noProof="0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noProof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pt-PT" noProof="0" smtClean="0"/>
              <a:t>16-03-2016</a:t>
            </a:fld>
            <a:endParaRPr lang="pt-PT" noProof="0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noProof="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pt-PT" noProof="0" smtClean="0"/>
              <a:t>16-03-2016</a:t>
            </a:fld>
            <a:endParaRPr lang="pt-PT" noProof="0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noProof="0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PT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pt-PT" noProof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noProof="0" smtClean="0"/>
              <a:t>Clique para editar os estilos</a:t>
            </a:r>
          </a:p>
          <a:p>
            <a:pPr lvl="1"/>
            <a:r>
              <a:rPr lang="pt-PT" noProof="0" smtClean="0"/>
              <a:t>Segundo nível</a:t>
            </a:r>
          </a:p>
          <a:p>
            <a:pPr lvl="2"/>
            <a:r>
              <a:rPr lang="pt-PT" noProof="0" smtClean="0"/>
              <a:t>Terceiro nível</a:t>
            </a:r>
          </a:p>
          <a:p>
            <a:pPr lvl="3"/>
            <a:r>
              <a:rPr lang="pt-PT" noProof="0" smtClean="0"/>
              <a:t>Quarto nível</a:t>
            </a:r>
          </a:p>
          <a:p>
            <a:pPr lvl="4"/>
            <a:r>
              <a:rPr lang="pt-PT" noProof="0" smtClean="0"/>
              <a:t>Quinto nível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t-PT" noProof="0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pt-PT" noProof="0" smtClean="0"/>
              <a:t>16-03-2016</a:t>
            </a:fld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â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PT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pt-PT" noProof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pt-PT" noProof="0" smtClean="0"/>
              <a:t>Clique no ícone para adicionar uma imagem</a:t>
            </a:r>
            <a:endParaRPr lang="pt-PT" noProof="0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pt-PT" noProof="0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pt-PT" noProof="0" smtClean="0"/>
              <a:t>16-03-2016</a:t>
            </a:fld>
            <a:endParaRPr lang="pt-PT" noProof="0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noProof="0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pt-PT" noProof="0" smtClean="0"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ângulo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pt-PT" noProof="0" dirty="0"/>
          </a:p>
        </p:txBody>
      </p:sp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pt-PT" noProof="0" dirty="0" smtClean="0"/>
              <a:t>Clique para editar o estilo</a:t>
            </a:r>
            <a:endParaRPr lang="pt-PT" noProof="0" dirty="0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pt-PT" noProof="0" dirty="0" smtClean="0"/>
              <a:t>Clique para editar os estilos</a:t>
            </a:r>
          </a:p>
          <a:p>
            <a:pPr lvl="1"/>
            <a:r>
              <a:rPr lang="pt-PT" noProof="0" dirty="0" smtClean="0"/>
              <a:t>Segundo nível</a:t>
            </a:r>
          </a:p>
          <a:p>
            <a:pPr lvl="2"/>
            <a:r>
              <a:rPr lang="pt-PT" noProof="0" dirty="0" smtClean="0"/>
              <a:t>Terceiro nível</a:t>
            </a:r>
          </a:p>
          <a:p>
            <a:pPr lvl="3"/>
            <a:r>
              <a:rPr lang="pt-PT" noProof="0" dirty="0" smtClean="0"/>
              <a:t>Quarto nível</a:t>
            </a:r>
          </a:p>
          <a:p>
            <a:pPr lvl="4"/>
            <a:r>
              <a:rPr lang="pt-PT" noProof="0" dirty="0" smtClean="0"/>
              <a:t>Quinto nível</a:t>
            </a:r>
            <a:endParaRPr lang="pt-PT" noProof="0" dirty="0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pt-PT" noProof="0" smtClean="0"/>
              <a:pPr/>
              <a:t>16-03-2016</a:t>
            </a:fld>
            <a:endParaRPr lang="pt-PT" noProof="0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PT" noProof="0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pt-PT" noProof="0" smtClean="0"/>
              <a:pPr/>
              <a:t>‹nº›</a:t>
            </a:fld>
            <a:endParaRPr lang="pt-PT" noProof="0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42084" y="188640"/>
            <a:ext cx="8856984" cy="4680520"/>
          </a:xfrm>
        </p:spPr>
        <p:txBody>
          <a:bodyPr>
            <a:normAutofit/>
          </a:bodyPr>
          <a:lstStyle/>
          <a:p>
            <a:pPr algn="ctr"/>
            <a:r>
              <a:rPr lang="pt-PT" sz="3200" b="1" dirty="0">
                <a:solidFill>
                  <a:schemeClr val="tx2"/>
                </a:solidFill>
              </a:rPr>
              <a:t>I </a:t>
            </a:r>
            <a:r>
              <a:rPr lang="pt-PT" sz="3200" b="1" dirty="0" smtClean="0">
                <a:solidFill>
                  <a:schemeClr val="tx2"/>
                </a:solidFill>
              </a:rPr>
              <a:t>CONFERÊNCIA IBÉRICA DE SOCIOLOGIA DA EDUCAÇÃO</a:t>
            </a:r>
            <a:r>
              <a:rPr lang="pt-PT" sz="3200" dirty="0">
                <a:solidFill>
                  <a:schemeClr val="tx2"/>
                </a:solidFill>
              </a:rPr>
              <a:t/>
            </a:r>
            <a:br>
              <a:rPr lang="pt-PT" sz="3200" dirty="0">
                <a:solidFill>
                  <a:schemeClr val="tx2"/>
                </a:solidFill>
              </a:rPr>
            </a:br>
            <a:r>
              <a:rPr lang="pt-PT" sz="3200" dirty="0" smtClean="0">
                <a:solidFill>
                  <a:schemeClr val="tx2"/>
                </a:solidFill>
              </a:rPr>
              <a:t/>
            </a:r>
            <a:br>
              <a:rPr lang="pt-PT" sz="3200" dirty="0" smtClean="0">
                <a:solidFill>
                  <a:schemeClr val="tx2"/>
                </a:solidFill>
              </a:rPr>
            </a:br>
            <a:r>
              <a:rPr lang="pt-PT" sz="3200" dirty="0" smtClean="0">
                <a:solidFill>
                  <a:schemeClr val="tx2"/>
                </a:solidFill>
              </a:rPr>
              <a:t/>
            </a:r>
            <a:br>
              <a:rPr lang="pt-PT" sz="3200" dirty="0" smtClean="0">
                <a:solidFill>
                  <a:schemeClr val="tx2"/>
                </a:solidFill>
              </a:rPr>
            </a:br>
            <a:r>
              <a:rPr lang="pt-PT" sz="3200" dirty="0">
                <a:solidFill>
                  <a:schemeClr val="tx2"/>
                </a:solidFill>
              </a:rPr>
              <a:t/>
            </a:r>
            <a:br>
              <a:rPr lang="pt-PT" sz="3200" dirty="0">
                <a:solidFill>
                  <a:schemeClr val="tx2"/>
                </a:solidFill>
              </a:rPr>
            </a:br>
            <a:r>
              <a:rPr lang="pt-PT" sz="2800" dirty="0">
                <a:solidFill>
                  <a:schemeClr val="tx2"/>
                </a:solidFill>
              </a:rPr>
              <a:t/>
            </a:r>
            <a:br>
              <a:rPr lang="pt-PT" sz="2800" dirty="0">
                <a:solidFill>
                  <a:schemeClr val="tx2"/>
                </a:solidFill>
              </a:rPr>
            </a:br>
            <a:r>
              <a:rPr lang="pt-PT" sz="2800" dirty="0" smtClean="0">
                <a:solidFill>
                  <a:schemeClr val="tx2"/>
                </a:solidFill>
              </a:rPr>
              <a:t/>
            </a:r>
            <a:br>
              <a:rPr lang="pt-PT" sz="2800" dirty="0" smtClean="0">
                <a:solidFill>
                  <a:schemeClr val="tx2"/>
                </a:solidFill>
              </a:rPr>
            </a:br>
            <a:r>
              <a:rPr lang="pt-PT" sz="2800" dirty="0" smtClean="0">
                <a:solidFill>
                  <a:schemeClr val="tx2"/>
                </a:solidFill>
              </a:rPr>
              <a:t/>
            </a:r>
            <a:br>
              <a:rPr lang="pt-PT" sz="2800" dirty="0" smtClean="0">
                <a:solidFill>
                  <a:schemeClr val="tx2"/>
                </a:solidFill>
              </a:rPr>
            </a:br>
            <a:r>
              <a:rPr lang="pt-PT" sz="2800" b="1" dirty="0" smtClean="0"/>
              <a:t>A </a:t>
            </a:r>
            <a:r>
              <a:rPr lang="pt-PT" sz="2800" b="1" dirty="0"/>
              <a:t>Educação na Europa do Sul: </a:t>
            </a:r>
            <a:r>
              <a:rPr lang="pt-PT" sz="2800" b="1" dirty="0" smtClean="0"/>
              <a:t/>
            </a:r>
            <a:br>
              <a:rPr lang="pt-PT" sz="2800" b="1" dirty="0" smtClean="0"/>
            </a:br>
            <a:r>
              <a:rPr lang="pt-PT" sz="2800" b="1" dirty="0" smtClean="0"/>
              <a:t>Constrangimentos </a:t>
            </a:r>
            <a:r>
              <a:rPr lang="pt-PT" sz="2800" b="1" dirty="0"/>
              <a:t>e desafios em tempos </a:t>
            </a:r>
            <a:r>
              <a:rPr lang="pt-PT" sz="2800" b="1" dirty="0" smtClean="0"/>
              <a:t>incertos</a:t>
            </a:r>
            <a:br>
              <a:rPr lang="pt-PT" sz="2800" b="1" dirty="0" smtClean="0"/>
            </a:br>
            <a:endParaRPr lang="pt-PT" sz="2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678369" y="4869160"/>
            <a:ext cx="8326660" cy="1100584"/>
          </a:xfrm>
        </p:spPr>
        <p:txBody>
          <a:bodyPr>
            <a:noAutofit/>
          </a:bodyPr>
          <a:lstStyle/>
          <a:p>
            <a:pPr algn="ctr"/>
            <a:r>
              <a:rPr lang="pt-PT" sz="3200" b="1" dirty="0">
                <a:solidFill>
                  <a:srgbClr val="C00000"/>
                </a:solidFill>
              </a:rPr>
              <a:t>Crise, Austeridade e a (</a:t>
            </a:r>
            <a:r>
              <a:rPr lang="pt-PT" sz="3200" b="1" dirty="0" err="1">
                <a:solidFill>
                  <a:srgbClr val="C00000"/>
                </a:solidFill>
              </a:rPr>
              <a:t>des</a:t>
            </a:r>
            <a:r>
              <a:rPr lang="pt-PT" sz="3200" b="1" dirty="0">
                <a:solidFill>
                  <a:srgbClr val="C00000"/>
                </a:solidFill>
              </a:rPr>
              <a:t>) construção da Escola democrática</a:t>
            </a:r>
            <a:endParaRPr lang="pt-PT" sz="3200" dirty="0">
              <a:solidFill>
                <a:srgbClr val="C00000"/>
              </a:solidFill>
            </a:endParaRPr>
          </a:p>
        </p:txBody>
      </p:sp>
      <p:pic>
        <p:nvPicPr>
          <p:cNvPr id="1026" name="Picture 2" descr="http://cisolog.com/sociologia/wp-content/uploads/2015/03/CISE_Lisbo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484" y="1412776"/>
            <a:ext cx="1565263" cy="2011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m para op e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172544"/>
            <a:ext cx="216167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3358107" y="332656"/>
            <a:ext cx="883071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APESAR DA IMAGEM NEGATIVA QUE É VEICULADA</a:t>
            </a:r>
          </a:p>
          <a:p>
            <a:pPr algn="ctr"/>
            <a:r>
              <a:rPr lang="pt-PT" sz="3200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(executivo e media)… </a:t>
            </a:r>
          </a:p>
          <a:p>
            <a:pPr algn="ctr"/>
            <a:r>
              <a:rPr lang="pt-PT" sz="3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 SOCIEDADE “AINDA” TEM CONFIANÇA NOS PROFESSORES E NA ESCOLA PARA TODOS.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4006180" y="2996952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PT" sz="2800" b="1" u="sng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Razões de conotação positiva – 4 </a:t>
            </a:r>
            <a:r>
              <a:rPr lang="pt-PT" sz="2800" b="1" u="sng" dirty="0" err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C`s</a:t>
            </a:r>
            <a:endParaRPr lang="pt-PT" sz="2800" u="sng" dirty="0">
              <a:solidFill>
                <a:srgbClr val="00B05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"/>
            </a:pPr>
            <a:r>
              <a:rPr lang="pt-PT" sz="28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Credibilidade</a:t>
            </a:r>
            <a:r>
              <a:rPr lang="pt-PT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na Escola Pública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"/>
            </a:pPr>
            <a:r>
              <a:rPr lang="pt-PT" sz="28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Certeza</a:t>
            </a:r>
            <a:r>
              <a:rPr lang="pt-PT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de qualidade do serviço público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"/>
            </a:pPr>
            <a:r>
              <a:rPr lang="pt-PT" sz="28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Confiança</a:t>
            </a:r>
            <a:r>
              <a:rPr lang="pt-PT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no trabalho dos Professores 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SzPts val="1200"/>
              <a:buFont typeface="Wingdings" panose="05000000000000000000" pitchFamily="2" charset="2"/>
              <a:buChar char=""/>
            </a:pPr>
            <a:r>
              <a:rPr lang="pt-PT" sz="2800" b="1" dirty="0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Competência</a:t>
            </a:r>
            <a:r>
              <a:rPr lang="pt-PT" sz="2800" b="1" dirty="0">
                <a:ea typeface="Calibri" panose="020F0502020204030204" pitchFamily="34" charset="0"/>
                <a:cs typeface="Times New Roman" panose="02020603050405020304" pitchFamily="18" charset="0"/>
              </a:rPr>
              <a:t> dos Professores </a:t>
            </a:r>
            <a:endParaRPr lang="pt-PT" sz="2800" dirty="0"/>
          </a:p>
        </p:txBody>
      </p:sp>
      <p:pic>
        <p:nvPicPr>
          <p:cNvPr id="6" name="Picture 6" descr="Resultado de imagem para op 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3" y="188640"/>
            <a:ext cx="2161674" cy="8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90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89756" y="116632"/>
            <a:ext cx="117373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PERCEPÇÃO DOS DOCENTES </a:t>
            </a:r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- AVALIAÇÃO 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SOBRE AS POLÍTICAS EDUCATIVAS DECIDIDAS E IMPLEMENTADAS DESDE 2011</a:t>
            </a:r>
          </a:p>
        </p:txBody>
      </p:sp>
      <p:sp>
        <p:nvSpPr>
          <p:cNvPr id="6" name="Retângulo 5"/>
          <p:cNvSpPr/>
          <p:nvPr/>
        </p:nvSpPr>
        <p:spPr>
          <a:xfrm>
            <a:off x="189756" y="1088291"/>
            <a:ext cx="1188132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b="1" dirty="0" smtClean="0">
                <a:solidFill>
                  <a:srgbClr val="C00000"/>
                </a:solidFill>
              </a:rPr>
              <a:t>Dimensões a avaliar:</a:t>
            </a:r>
          </a:p>
          <a:p>
            <a:pPr algn="just"/>
            <a:endParaRPr lang="pt-PT" b="1" dirty="0" smtClean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800" b="1" dirty="0" smtClean="0">
                <a:latin typeface="Calibri" panose="020F0502020204030204" pitchFamily="34" charset="0"/>
              </a:rPr>
              <a:t>Avaliação </a:t>
            </a:r>
            <a:r>
              <a:rPr lang="pt-PT" sz="2800" b="1" dirty="0">
                <a:latin typeface="Calibri" panose="020F0502020204030204" pitchFamily="34" charset="0"/>
              </a:rPr>
              <a:t>global das políticas educativas </a:t>
            </a:r>
            <a:endParaRPr lang="pt-PT" sz="2800" b="1" dirty="0" smtClean="0"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800" b="1" dirty="0" smtClean="0">
                <a:latin typeface="Calibri" panose="020F0502020204030204" pitchFamily="34" charset="0"/>
              </a:rPr>
              <a:t>Avaliação </a:t>
            </a:r>
            <a:r>
              <a:rPr lang="pt-PT" sz="2800" b="1" dirty="0">
                <a:latin typeface="Calibri" panose="020F0502020204030204" pitchFamily="34" charset="0"/>
              </a:rPr>
              <a:t>das medidas concretas adotadas </a:t>
            </a:r>
            <a:r>
              <a:rPr lang="pt-PT" sz="2800" b="1" dirty="0" smtClean="0">
                <a:latin typeface="Calibri" panose="020F0502020204030204" pitchFamily="34" charset="0"/>
              </a:rPr>
              <a:t>(2011-2014) </a:t>
            </a:r>
            <a:r>
              <a:rPr lang="pt-PT" sz="2800" dirty="0" smtClean="0">
                <a:latin typeface="Calibri" panose="020F0502020204030204" pitchFamily="34" charset="0"/>
              </a:rPr>
              <a:t>(Exercício </a:t>
            </a:r>
            <a:r>
              <a:rPr lang="pt-PT" sz="2800" dirty="0">
                <a:latin typeface="Calibri" panose="020F0502020204030204" pitchFamily="34" charset="0"/>
              </a:rPr>
              <a:t>da </a:t>
            </a:r>
            <a:r>
              <a:rPr lang="pt-PT" sz="2800" dirty="0" smtClean="0">
                <a:latin typeface="Calibri" panose="020F0502020204030204" pitchFamily="34" charset="0"/>
              </a:rPr>
              <a:t>Profissão, Clima </a:t>
            </a:r>
            <a:r>
              <a:rPr lang="pt-PT" sz="2800" dirty="0">
                <a:latin typeface="Calibri" panose="020F0502020204030204" pitchFamily="34" charset="0"/>
              </a:rPr>
              <a:t>da </a:t>
            </a:r>
            <a:r>
              <a:rPr lang="pt-PT" sz="2800" dirty="0" smtClean="0">
                <a:latin typeface="Calibri" panose="020F0502020204030204" pitchFamily="34" charset="0"/>
              </a:rPr>
              <a:t>Escola Condições Sociofamiliares)</a:t>
            </a:r>
            <a:endParaRPr lang="pt-PT" sz="2800" dirty="0">
              <a:solidFill>
                <a:srgbClr val="76923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2800" b="1" dirty="0">
                <a:latin typeface="Calibri" panose="020F0502020204030204" pitchFamily="34" charset="0"/>
              </a:rPr>
              <a:t>Opinião dos docentes relativamente às medidas implementadas na Escola desde 2011</a:t>
            </a:r>
            <a:r>
              <a:rPr lang="pt-PT" sz="2800" b="1" dirty="0" smtClean="0">
                <a:latin typeface="Calibri" panose="020F0502020204030204" pitchFamily="34" charset="0"/>
              </a:rPr>
              <a:t>.</a:t>
            </a:r>
            <a:endParaRPr lang="pt-PT" sz="2800" b="1" dirty="0">
              <a:latin typeface="Calibri" panose="020F0502020204030204" pitchFamily="34" charset="0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6003" y="4581128"/>
            <a:ext cx="121888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Mais 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de 83% dos docentes fazem uma </a:t>
            </a:r>
            <a:r>
              <a:rPr lang="pt-PT" sz="28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avaliação </a:t>
            </a:r>
            <a:r>
              <a:rPr lang="pt-PT" sz="2800" b="1" u="sng" dirty="0" smtClean="0">
                <a:solidFill>
                  <a:schemeClr val="tx2"/>
                </a:solidFill>
                <a:latin typeface="Calibri" panose="020F0502020204030204" pitchFamily="34" charset="0"/>
              </a:rPr>
              <a:t>negativa</a:t>
            </a:r>
          </a:p>
          <a:p>
            <a:pPr algn="ctr"/>
            <a:r>
              <a:rPr lang="pt-PT" sz="2800" b="1" u="sng" dirty="0" smtClean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das políticas </a:t>
            </a:r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educativas.</a:t>
            </a:r>
          </a:p>
          <a:p>
            <a:pPr algn="ctr"/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M</a:t>
            </a:r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ais 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de 50% referem-nas como </a:t>
            </a:r>
            <a:r>
              <a:rPr lang="pt-PT" sz="28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negativas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e mais de 32% como </a:t>
            </a:r>
            <a:r>
              <a:rPr lang="pt-PT" sz="2800" b="1" u="sng" dirty="0">
                <a:solidFill>
                  <a:schemeClr val="tx2"/>
                </a:solidFill>
                <a:latin typeface="Calibri" panose="020F0502020204030204" pitchFamily="34" charset="0"/>
              </a:rPr>
              <a:t>muito negativas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. </a:t>
            </a:r>
            <a:endParaRPr lang="pt-PT" sz="1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/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Pouco 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mais de 17% dos professores avaliam-nas como positivas.</a:t>
            </a:r>
          </a:p>
        </p:txBody>
      </p:sp>
    </p:spTree>
    <p:extLst>
      <p:ext uri="{BB962C8B-B14F-4D97-AF65-F5344CB8AC3E}">
        <p14:creationId xmlns:p14="http://schemas.microsoft.com/office/powerpoint/2010/main" val="4169899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7748" y="260648"/>
            <a:ext cx="12056913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88" indent="-268288" algn="just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 clima das escolas </a:t>
            </a:r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piorou.</a:t>
            </a:r>
          </a:p>
          <a:p>
            <a:pPr marL="268288" indent="-268288" algn="just">
              <a:buFont typeface="Arial" panose="020B0604020202020204" pitchFamily="34" charset="0"/>
              <a:buChar char="•"/>
            </a:pPr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Tornou-se 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muito mais difícil ser </a:t>
            </a:r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Professor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. </a:t>
            </a:r>
            <a:endParaRPr lang="pt-PT" sz="2800" b="1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68288" indent="-268288" algn="just">
              <a:buFont typeface="Arial" panose="020B0604020202020204" pitchFamily="34" charset="0"/>
              <a:buChar char="•"/>
            </a:pPr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Ser Professor é hoje uma 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atividade de “risco”. </a:t>
            </a:r>
            <a:endParaRPr lang="pt-PT" sz="2800" b="1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68288" indent="-268288" algn="just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O regresso </a:t>
            </a:r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dos 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exames traduz </a:t>
            </a:r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desconfiança em 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relação ao trabalho realizado pelas </a:t>
            </a:r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Escolas 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e pelos P</a:t>
            </a:r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rofessores.</a:t>
            </a:r>
            <a:endParaRPr lang="pt-PT" sz="2800" b="1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3727" y="2924944"/>
            <a:ext cx="121609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2800" b="1" dirty="0" smtClean="0">
                <a:solidFill>
                  <a:srgbClr val="C00000"/>
                </a:solidFill>
              </a:rPr>
              <a:t>Obstáculos à Aprendizagem – </a:t>
            </a:r>
            <a:r>
              <a:rPr lang="pt-PT" sz="2800" b="1" dirty="0" smtClean="0">
                <a:solidFill>
                  <a:schemeClr val="tx2"/>
                </a:solidFill>
              </a:rPr>
              <a:t>Opinião dos Professores</a:t>
            </a:r>
          </a:p>
          <a:p>
            <a:endParaRPr lang="pt-PT" sz="2800" b="1" dirty="0">
              <a:solidFill>
                <a:srgbClr val="C0000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rgbClr val="002060"/>
                </a:solidFill>
              </a:rPr>
              <a:t>A organização das escolas e os recursos a que têm acesso; </a:t>
            </a:r>
            <a:endParaRPr lang="pt-PT" sz="28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rgbClr val="002060"/>
                </a:solidFill>
              </a:rPr>
              <a:t>Os currículos e a avaliação dos alunos; </a:t>
            </a:r>
            <a:endParaRPr lang="pt-PT" sz="28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rgbClr val="002060"/>
                </a:solidFill>
              </a:rPr>
              <a:t>A atitude e o envolvimento dos alunos na relação com a </a:t>
            </a:r>
            <a:r>
              <a:rPr lang="pt-PT" sz="2800" b="1" dirty="0" smtClean="0">
                <a:solidFill>
                  <a:srgbClr val="002060"/>
                </a:solidFill>
              </a:rPr>
              <a:t>escola/ aprendizagem</a:t>
            </a:r>
            <a:r>
              <a:rPr lang="pt-PT" sz="2800" b="1" dirty="0">
                <a:solidFill>
                  <a:srgbClr val="002060"/>
                </a:solidFill>
              </a:rPr>
              <a:t>;</a:t>
            </a:r>
            <a:endParaRPr lang="pt-PT" sz="2800" dirty="0">
              <a:solidFill>
                <a:srgbClr val="002060"/>
              </a:solidFill>
            </a:endParaRP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pt-PT" sz="2800" b="1" dirty="0">
                <a:solidFill>
                  <a:srgbClr val="002060"/>
                </a:solidFill>
              </a:rPr>
              <a:t>As condições sociofamiliares.</a:t>
            </a:r>
            <a:endParaRPr lang="pt-PT" sz="2800" dirty="0">
              <a:solidFill>
                <a:srgbClr val="002060"/>
              </a:solidFill>
            </a:endParaRPr>
          </a:p>
          <a:p>
            <a:endParaRPr lang="pt-PT" sz="2800" b="1" dirty="0">
              <a:solidFill>
                <a:srgbClr val="C00000"/>
              </a:solidFill>
            </a:endParaRPr>
          </a:p>
        </p:txBody>
      </p:sp>
      <p:pic>
        <p:nvPicPr>
          <p:cNvPr id="4" name="Picture 6" descr="Resultado de imagem para op 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4812" y="188641"/>
            <a:ext cx="2358381" cy="871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2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17748" y="620688"/>
            <a:ext cx="8496944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PT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PERDEMOS,</a:t>
            </a:r>
          </a:p>
          <a:p>
            <a:pPr algn="ctr">
              <a:lnSpc>
                <a:spcPct val="150000"/>
              </a:lnSpc>
            </a:pPr>
            <a:r>
              <a:rPr lang="pt-PT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REGREDIMOS,</a:t>
            </a:r>
          </a:p>
          <a:p>
            <a:pPr algn="ctr">
              <a:lnSpc>
                <a:spcPct val="150000"/>
              </a:lnSpc>
            </a:pPr>
            <a:r>
              <a:rPr lang="pt-PT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RETROCEDEMOS EM EDUCAÇÃO!</a:t>
            </a:r>
          </a:p>
          <a:p>
            <a:pPr>
              <a:lnSpc>
                <a:spcPct val="150000"/>
              </a:lnSpc>
            </a:pPr>
            <a:endParaRPr lang="pt-PT" sz="32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pt-PT" sz="3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Temos </a:t>
            </a:r>
            <a:r>
              <a:rPr lang="pt-PT" sz="3200" b="1" dirty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escolas com mais problemas, mais insucesso e abandono </a:t>
            </a:r>
            <a:r>
              <a:rPr lang="pt-PT" sz="3200" b="1" dirty="0" smtClean="0">
                <a:solidFill>
                  <a:schemeClr val="tx1">
                    <a:lumMod val="75000"/>
                  </a:schemeClr>
                </a:solidFill>
                <a:latin typeface="Calibri" panose="020F0502020204030204" pitchFamily="34" charset="0"/>
              </a:rPr>
              <a:t>escolar.  </a:t>
            </a:r>
          </a:p>
          <a:p>
            <a:pPr algn="ctr">
              <a:lnSpc>
                <a:spcPct val="150000"/>
              </a:lnSpc>
            </a:pPr>
            <a:r>
              <a:rPr lang="pt-PT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(Conselho </a:t>
            </a:r>
            <a:r>
              <a:rPr lang="pt-PT" sz="2800" dirty="0">
                <a:solidFill>
                  <a:schemeClr val="tx2"/>
                </a:solidFill>
                <a:latin typeface="Calibri" panose="020F0502020204030204" pitchFamily="34" charset="0"/>
              </a:rPr>
              <a:t>Nacional de </a:t>
            </a:r>
            <a:r>
              <a:rPr lang="pt-PT" sz="28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Educação – Fev. 2015</a:t>
            </a:r>
            <a:endParaRPr lang="pt-PT" sz="2800" dirty="0">
              <a:solidFill>
                <a:schemeClr val="tx2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6" descr="Resultado de imagem para op 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3" y="188640"/>
            <a:ext cx="2161674" cy="8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519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pt-PT" sz="3600" b="1" dirty="0" smtClean="0">
                <a:latin typeface="Calibri" panose="020F0502020204030204" pitchFamily="34" charset="0"/>
              </a:rPr>
              <a:t>Obrigada pela atenção.</a:t>
            </a:r>
            <a:endParaRPr lang="pt-PT" sz="3600" b="1" dirty="0">
              <a:latin typeface="Calibri" panose="020F0502020204030204" pitchFamily="34" charset="0"/>
            </a:endParaRPr>
          </a:p>
        </p:txBody>
      </p:sp>
      <p:pic>
        <p:nvPicPr>
          <p:cNvPr id="4" name="Picture 6" descr="Resultado de imagem para op 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3299" y="260648"/>
            <a:ext cx="2017658" cy="8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333772" y="1974324"/>
            <a:ext cx="11665296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pt-PT" sz="8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Existe </a:t>
            </a:r>
            <a:r>
              <a:rPr lang="pt-PT" sz="3200" dirty="0" smtClean="0">
                <a:solidFill>
                  <a:schemeClr val="tx2"/>
                </a:solidFill>
                <a:latin typeface="Calibri" panose="020F0502020204030204" pitchFamily="34" charset="0"/>
              </a:rPr>
              <a:t>(desde 2011) </a:t>
            </a:r>
            <a:r>
              <a:rPr lang="pt-PT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uma mudança do projeto de sociedade com base em opções </a:t>
            </a:r>
            <a:r>
              <a:rPr lang="pt-PT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ideológicas.</a:t>
            </a:r>
          </a:p>
          <a:p>
            <a:pPr algn="just"/>
            <a:endParaRPr lang="pt-PT" sz="1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just"/>
            <a:endParaRPr lang="pt-PT" sz="1000" b="1" dirty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 Educação </a:t>
            </a:r>
            <a:r>
              <a:rPr lang="pt-PT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NÃO É </a:t>
            </a:r>
            <a:r>
              <a:rPr lang="pt-PT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poupada </a:t>
            </a:r>
            <a:r>
              <a:rPr lang="pt-PT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a essas mudanças. </a:t>
            </a:r>
          </a:p>
          <a:p>
            <a:pPr algn="just"/>
            <a:endParaRPr lang="pt-PT" sz="1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just"/>
            <a:endParaRPr lang="pt-PT" sz="1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algn="just"/>
            <a:r>
              <a:rPr lang="pt-PT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Atualmente</a:t>
            </a:r>
            <a:r>
              <a:rPr lang="pt-PT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, </a:t>
            </a:r>
            <a:r>
              <a:rPr lang="pt-PT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há:</a:t>
            </a:r>
          </a:p>
          <a:p>
            <a:pPr algn="just"/>
            <a:endParaRPr lang="pt-PT" sz="1000" b="1" dirty="0" smtClean="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D</a:t>
            </a:r>
            <a:r>
              <a:rPr lang="pt-PT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esinvestimento </a:t>
            </a:r>
            <a:r>
              <a:rPr lang="pt-PT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na Educação para </a:t>
            </a:r>
            <a:r>
              <a:rPr lang="pt-PT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Todos</a:t>
            </a:r>
            <a:r>
              <a:rPr lang="pt-PT" sz="3200" b="1" dirty="0" smtClean="0">
                <a:solidFill>
                  <a:schemeClr val="tx2"/>
                </a:solidFill>
                <a:latin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PT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A</a:t>
            </a:r>
            <a:r>
              <a:rPr lang="pt-PT" sz="3200" b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umento </a:t>
            </a:r>
            <a:r>
              <a:rPr lang="pt-PT" sz="3200" b="1" dirty="0">
                <a:solidFill>
                  <a:srgbClr val="0070C0"/>
                </a:solidFill>
                <a:latin typeface="Calibri" panose="020F0502020204030204" pitchFamily="34" charset="0"/>
              </a:rPr>
              <a:t>das desigualdades</a:t>
            </a:r>
            <a:r>
              <a:rPr lang="pt-PT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 entre crianças, jovens, professores e escolas.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3934172" y="404664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PT" sz="3200" b="1" dirty="0" smtClean="0">
                <a:solidFill>
                  <a:srgbClr val="0070C0"/>
                </a:solidFill>
              </a:rPr>
              <a:t>CRISE, AUSTERIDADE </a:t>
            </a:r>
            <a:r>
              <a:rPr lang="pt-PT" sz="3200" b="1" dirty="0">
                <a:solidFill>
                  <a:srgbClr val="0070C0"/>
                </a:solidFill>
              </a:rPr>
              <a:t>E </a:t>
            </a:r>
            <a:r>
              <a:rPr lang="pt-PT" sz="3200" b="1" dirty="0" smtClean="0">
                <a:solidFill>
                  <a:srgbClr val="0070C0"/>
                </a:solidFill>
              </a:rPr>
              <a:t>EDUCAÇÃO</a:t>
            </a:r>
          </a:p>
          <a:p>
            <a:pPr algn="r"/>
            <a:r>
              <a:rPr lang="pt-PT" sz="3200" b="1" dirty="0" smtClean="0">
                <a:solidFill>
                  <a:schemeClr val="tx2"/>
                </a:solidFill>
              </a:rPr>
              <a:t>No </a:t>
            </a:r>
            <a:r>
              <a:rPr lang="pt-PT" sz="3200" b="1" dirty="0">
                <a:solidFill>
                  <a:schemeClr val="tx2"/>
                </a:solidFill>
              </a:rPr>
              <a:t>Portugal de hoje….. </a:t>
            </a:r>
          </a:p>
          <a:p>
            <a:pPr algn="r"/>
            <a:endParaRPr lang="pt-PT" sz="3200" dirty="0">
              <a:solidFill>
                <a:srgbClr val="0070C0"/>
              </a:solidFill>
            </a:endParaRPr>
          </a:p>
        </p:txBody>
      </p:sp>
      <p:pic>
        <p:nvPicPr>
          <p:cNvPr id="2050" name="Picture 2" descr="Resultado de imagem para op ed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197084"/>
            <a:ext cx="1872208" cy="71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694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05780" y="76200"/>
            <a:ext cx="11593287" cy="2056656"/>
          </a:xfrm>
        </p:spPr>
        <p:txBody>
          <a:bodyPr>
            <a:normAutofit fontScale="90000"/>
          </a:bodyPr>
          <a:lstStyle/>
          <a:p>
            <a:pPr algn="r"/>
            <a:r>
              <a:rPr lang="pt-PT" sz="3600" b="1" dirty="0" smtClean="0">
                <a:latin typeface="Calibri" panose="020F0502020204030204" pitchFamily="34" charset="0"/>
              </a:rPr>
              <a:t/>
            </a:r>
            <a:br>
              <a:rPr lang="pt-PT" sz="3600" b="1" dirty="0" smtClean="0">
                <a:latin typeface="Calibri" panose="020F0502020204030204" pitchFamily="34" charset="0"/>
              </a:rPr>
            </a:br>
            <a:r>
              <a:rPr lang="pt-PT" sz="3600" b="1" dirty="0">
                <a:latin typeface="Calibri" panose="020F0502020204030204" pitchFamily="34" charset="0"/>
              </a:rPr>
              <a:t/>
            </a:r>
            <a:br>
              <a:rPr lang="pt-PT" sz="3600" b="1" dirty="0">
                <a:latin typeface="Calibri" panose="020F0502020204030204" pitchFamily="34" charset="0"/>
              </a:rPr>
            </a:br>
            <a:r>
              <a:rPr lang="pt-PT" sz="3600" b="1" dirty="0">
                <a:solidFill>
                  <a:srgbClr val="0070C0"/>
                </a:solidFill>
              </a:rPr>
              <a:t>CRISE, AUSTERIDADE E EDUCAÇÃO</a:t>
            </a:r>
            <a:br>
              <a:rPr lang="pt-PT" sz="3600" b="1" dirty="0">
                <a:solidFill>
                  <a:srgbClr val="0070C0"/>
                </a:solidFill>
              </a:rPr>
            </a:br>
            <a:r>
              <a:rPr lang="pt-PT" sz="3600" b="1" dirty="0">
                <a:solidFill>
                  <a:schemeClr val="tx2"/>
                </a:solidFill>
              </a:rPr>
              <a:t>No Portugal de hoje</a:t>
            </a:r>
            <a:r>
              <a:rPr lang="pt-PT" sz="3600" b="1" dirty="0" smtClean="0">
                <a:solidFill>
                  <a:schemeClr val="tx2"/>
                </a:solidFill>
              </a:rPr>
              <a:t>…..</a:t>
            </a:r>
            <a:br>
              <a:rPr lang="pt-PT" sz="3600" b="1" dirty="0" smtClean="0">
                <a:solidFill>
                  <a:schemeClr val="tx2"/>
                </a:solidFill>
              </a:rPr>
            </a:br>
            <a:r>
              <a:rPr lang="pt-PT" sz="1100" b="1" dirty="0" smtClean="0">
                <a:solidFill>
                  <a:schemeClr val="tx2"/>
                </a:solidFill>
              </a:rPr>
              <a:t> </a:t>
            </a:r>
            <a:r>
              <a:rPr lang="pt-PT" sz="3600" b="1" dirty="0">
                <a:solidFill>
                  <a:schemeClr val="tx2"/>
                </a:solidFill>
              </a:rPr>
              <a:t/>
            </a:r>
            <a:br>
              <a:rPr lang="pt-PT" sz="3600" b="1" dirty="0">
                <a:solidFill>
                  <a:schemeClr val="tx2"/>
                </a:solidFill>
              </a:rPr>
            </a:br>
            <a:r>
              <a:rPr lang="pt-PT" sz="3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A DESPESA EM EDUCAÇÃO É A MAIS BAIXA DA UNIÃO EUROPEIA….</a:t>
            </a:r>
            <a:endParaRPr lang="pt-PT" sz="36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05780" y="2132856"/>
            <a:ext cx="11593288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Medidas implementadas dos últimos três anos que explicam essa redução:</a:t>
            </a:r>
          </a:p>
          <a:p>
            <a:pPr algn="just">
              <a:lnSpc>
                <a:spcPct val="150000"/>
              </a:lnSpc>
            </a:pPr>
            <a:endParaRPr lang="pt-PT" sz="1000" b="1" dirty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de alunos por </a:t>
            </a:r>
            <a:r>
              <a:rPr lang="pt-PT" sz="2800" b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turma.</a:t>
            </a:r>
          </a:p>
          <a:p>
            <a:pPr marL="268288" indent="-26828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das horas de trabalho dos docentes.</a:t>
            </a:r>
          </a:p>
          <a:p>
            <a:pPr marL="274638" indent="-2746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Retorno à seleção precoce dos alunos </a:t>
            </a:r>
            <a:r>
              <a:rPr lang="pt-P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(exames em todos os graus de ensino).</a:t>
            </a:r>
          </a:p>
          <a:p>
            <a:pPr marL="274638" indent="-274638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Aumento do número de professores desempregados.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endParaRPr lang="pt-P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Resultado de imagem para op 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3" y="188640"/>
            <a:ext cx="2089666" cy="8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39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49" y="476672"/>
            <a:ext cx="11593287" cy="1512168"/>
          </a:xfrm>
        </p:spPr>
        <p:txBody>
          <a:bodyPr>
            <a:normAutofit fontScale="90000"/>
          </a:bodyPr>
          <a:lstStyle/>
          <a:p>
            <a:pPr algn="r"/>
            <a:r>
              <a:rPr lang="pt-PT" sz="3600" b="1" dirty="0" smtClean="0">
                <a:solidFill>
                  <a:srgbClr val="0070C0"/>
                </a:solidFill>
              </a:rPr>
              <a:t/>
            </a:r>
            <a:br>
              <a:rPr lang="pt-PT" sz="3600" b="1" dirty="0" smtClean="0">
                <a:solidFill>
                  <a:srgbClr val="0070C0"/>
                </a:solidFill>
              </a:rPr>
            </a:br>
            <a:r>
              <a:rPr lang="pt-PT" sz="3600" b="1" dirty="0">
                <a:solidFill>
                  <a:srgbClr val="0070C0"/>
                </a:solidFill>
              </a:rPr>
              <a:t/>
            </a:r>
            <a:br>
              <a:rPr lang="pt-PT" sz="3600" b="1" dirty="0">
                <a:solidFill>
                  <a:srgbClr val="0070C0"/>
                </a:solidFill>
              </a:rPr>
            </a:br>
            <a:r>
              <a:rPr lang="pt-PT" sz="3600" b="1" dirty="0" smtClean="0">
                <a:solidFill>
                  <a:srgbClr val="0070C0"/>
                </a:solidFill>
              </a:rPr>
              <a:t>CRISE</a:t>
            </a:r>
            <a:r>
              <a:rPr lang="pt-PT" sz="3600" b="1" dirty="0">
                <a:solidFill>
                  <a:srgbClr val="0070C0"/>
                </a:solidFill>
              </a:rPr>
              <a:t>, AUSTERIDADE E EDUCAÇÃO</a:t>
            </a:r>
            <a:br>
              <a:rPr lang="pt-PT" sz="3600" b="1" dirty="0">
                <a:solidFill>
                  <a:srgbClr val="0070C0"/>
                </a:solidFill>
              </a:rPr>
            </a:br>
            <a:r>
              <a:rPr lang="pt-PT" sz="3600" b="1" dirty="0">
                <a:solidFill>
                  <a:schemeClr val="tx2"/>
                </a:solidFill>
              </a:rPr>
              <a:t>No Portugal de hoje</a:t>
            </a:r>
            <a:r>
              <a:rPr lang="pt-PT" sz="3600" b="1" dirty="0" smtClean="0">
                <a:solidFill>
                  <a:schemeClr val="tx2"/>
                </a:solidFill>
              </a:rPr>
              <a:t>…..</a:t>
            </a:r>
            <a:br>
              <a:rPr lang="pt-PT" sz="3600" b="1" dirty="0" smtClean="0">
                <a:solidFill>
                  <a:schemeClr val="tx2"/>
                </a:solidFill>
              </a:rPr>
            </a:br>
            <a:r>
              <a:rPr lang="pt-PT" sz="1100" b="1" dirty="0" smtClean="0">
                <a:solidFill>
                  <a:schemeClr val="tx2"/>
                </a:solidFill>
              </a:rPr>
              <a:t/>
            </a:r>
            <a:br>
              <a:rPr lang="pt-PT" sz="1100" b="1" dirty="0" smtClean="0">
                <a:solidFill>
                  <a:schemeClr val="tx2"/>
                </a:solidFill>
              </a:rPr>
            </a:br>
            <a:r>
              <a:rPr lang="pt-PT" sz="1100" b="1" dirty="0" smtClean="0">
                <a:solidFill>
                  <a:schemeClr val="tx2"/>
                </a:solidFill>
              </a:rPr>
              <a:t> </a:t>
            </a:r>
            <a:r>
              <a:rPr lang="pt-PT" sz="3600" b="1" dirty="0">
                <a:solidFill>
                  <a:schemeClr val="tx2"/>
                </a:solidFill>
              </a:rPr>
              <a:t/>
            </a:r>
            <a:br>
              <a:rPr lang="pt-PT" sz="3600" b="1" dirty="0">
                <a:solidFill>
                  <a:schemeClr val="tx2"/>
                </a:solidFill>
              </a:rPr>
            </a:br>
            <a:r>
              <a:rPr lang="pt-PT" sz="3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A DESPESA EM EDUCAÇÃO É A MAIS BAIXA DA UNIÃO EUROPEIA….</a:t>
            </a:r>
            <a:endParaRPr lang="pt-PT" sz="36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8649" y="2492896"/>
            <a:ext cx="11426403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edidas 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implementadas dos últimos três anos que explicam essa redução:</a:t>
            </a:r>
          </a:p>
          <a:p>
            <a:pPr algn="just"/>
            <a:r>
              <a:rPr lang="pt-PT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 </a:t>
            </a: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Desaparecimento das áreas curriculares não </a:t>
            </a: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disciplinares/apoio aos alunos. </a:t>
            </a:r>
          </a:p>
          <a:p>
            <a:pPr marL="274638" indent="-274638" algn="just">
              <a:buFont typeface="Arial" panose="020B0604020202020204" pitchFamily="34" charset="0"/>
              <a:buChar char="•"/>
            </a:pP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aior </a:t>
            </a: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ênfase à dimensão curricular nas disciplinas de caráter mais </a:t>
            </a: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instrumental.</a:t>
            </a:r>
          </a:p>
          <a:p>
            <a:pPr marL="274638" indent="-274638" algn="just">
              <a:buFont typeface="Arial" panose="020B0604020202020204" pitchFamily="34" charset="0"/>
              <a:buChar char="•"/>
            </a:pP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Menorização de Unidades Curriculares </a:t>
            </a:r>
            <a:r>
              <a:rPr lang="pt-PT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(Desporto/Educação Física, a Educação Artística, a Educação Cívica, a Educação para a Saúde, a Educação Ambiental</a:t>
            </a:r>
            <a:r>
              <a:rPr lang="pt-PT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endParaRPr lang="pt-PT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Resultado de imagem para op 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3" y="188640"/>
            <a:ext cx="1873641" cy="72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915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649" y="404664"/>
            <a:ext cx="11593287" cy="2056656"/>
          </a:xfrm>
        </p:spPr>
        <p:txBody>
          <a:bodyPr>
            <a:normAutofit fontScale="90000"/>
          </a:bodyPr>
          <a:lstStyle/>
          <a:p>
            <a:pPr algn="ctr"/>
            <a:r>
              <a:rPr lang="pt-PT" sz="3600" b="1" dirty="0" smtClean="0">
                <a:latin typeface="Calibri" panose="020F0502020204030204" pitchFamily="34" charset="0"/>
              </a:rPr>
              <a:t/>
            </a:r>
            <a:br>
              <a:rPr lang="pt-PT" sz="3600" b="1" dirty="0" smtClean="0">
                <a:latin typeface="Calibri" panose="020F0502020204030204" pitchFamily="34" charset="0"/>
              </a:rPr>
            </a:br>
            <a:r>
              <a:rPr lang="pt-PT" sz="3600" b="1" dirty="0">
                <a:latin typeface="Calibri" panose="020F0502020204030204" pitchFamily="34" charset="0"/>
              </a:rPr>
              <a:t/>
            </a:r>
            <a:br>
              <a:rPr lang="pt-PT" sz="3600" b="1" dirty="0">
                <a:latin typeface="Calibri" panose="020F0502020204030204" pitchFamily="34" charset="0"/>
              </a:rPr>
            </a:br>
            <a:r>
              <a:rPr lang="pt-PT" sz="3600" b="1" dirty="0">
                <a:solidFill>
                  <a:srgbClr val="0070C0"/>
                </a:solidFill>
              </a:rPr>
              <a:t>CRISE, AUSTERIDADE E EDUCAÇÃO</a:t>
            </a:r>
            <a:br>
              <a:rPr lang="pt-PT" sz="3600" b="1" dirty="0">
                <a:solidFill>
                  <a:srgbClr val="0070C0"/>
                </a:solidFill>
              </a:rPr>
            </a:br>
            <a:r>
              <a:rPr lang="pt-PT" sz="3600" b="1" dirty="0">
                <a:solidFill>
                  <a:schemeClr val="tx2"/>
                </a:solidFill>
              </a:rPr>
              <a:t>No Portugal de hoje</a:t>
            </a:r>
            <a:r>
              <a:rPr lang="pt-PT" sz="3600" b="1" dirty="0" smtClean="0">
                <a:solidFill>
                  <a:schemeClr val="tx2"/>
                </a:solidFill>
              </a:rPr>
              <a:t>…..</a:t>
            </a:r>
            <a:br>
              <a:rPr lang="pt-PT" sz="3600" b="1" dirty="0" smtClean="0">
                <a:solidFill>
                  <a:schemeClr val="tx2"/>
                </a:solidFill>
              </a:rPr>
            </a:br>
            <a:r>
              <a:rPr lang="pt-PT" sz="1100" b="1" dirty="0" smtClean="0">
                <a:solidFill>
                  <a:schemeClr val="tx2"/>
                </a:solidFill>
              </a:rPr>
              <a:t> </a:t>
            </a:r>
            <a:r>
              <a:rPr lang="pt-PT" sz="3600" b="1" dirty="0">
                <a:solidFill>
                  <a:schemeClr val="tx2"/>
                </a:solidFill>
              </a:rPr>
              <a:t/>
            </a:r>
            <a:br>
              <a:rPr lang="pt-PT" sz="3600" b="1" dirty="0">
                <a:solidFill>
                  <a:schemeClr val="tx2"/>
                </a:solidFill>
              </a:rPr>
            </a:br>
            <a:r>
              <a:rPr lang="pt-PT" sz="36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A DESPESA EM EDUCAÇÃO É A MAIS BAIXA DA UNIÃO EUROPEIA….</a:t>
            </a:r>
            <a:endParaRPr lang="pt-PT" sz="3600" b="1" dirty="0">
              <a:solidFill>
                <a:srgbClr val="00B050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61764" y="3068960"/>
            <a:ext cx="11927061" cy="346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edidas 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implementadas dos últimos três anos que explicam essa redução:</a:t>
            </a:r>
          </a:p>
          <a:p>
            <a:pPr algn="just">
              <a:lnSpc>
                <a:spcPct val="150000"/>
              </a:lnSpc>
            </a:pPr>
            <a:r>
              <a:rPr lang="pt-PT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Criação sistemática de uma gestão dos </a:t>
            </a: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mega-agrupamentos.</a:t>
            </a:r>
          </a:p>
          <a:p>
            <a:pPr algn="just"/>
            <a:r>
              <a:rPr lang="pt-PT" sz="10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t-PT" sz="1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t-PT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•</a:t>
            </a: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Tornar </a:t>
            </a: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inexistente, no presente sistema educativo, uma linha de integração de crianças e de jovens com necessidades educativas </a:t>
            </a: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especiais. </a:t>
            </a:r>
            <a:endParaRPr lang="pt-PT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t-P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Resultado de imagem para op 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3" y="188641"/>
            <a:ext cx="1917612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69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05780" y="260648"/>
            <a:ext cx="11521280" cy="64171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pt-PT" sz="40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PROFESSORES</a:t>
            </a:r>
            <a:endParaRPr lang="pt-PT" sz="4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</a:t>
            </a: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profissão de professor foi, outrora, frequentemente </a:t>
            </a: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desvalorizada….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HOJE…..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</a:t>
            </a: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desvalorizada, menorizada e denegrida, </a:t>
            </a: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consequências </a:t>
            </a: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</a:t>
            </a: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sua satisfação e a forma de ver a </a:t>
            </a: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Escola.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Os professores têm </a:t>
            </a: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</a:rPr>
              <a:t>os seus vencimentos </a:t>
            </a: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diminuídos. 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Aumentaram as horas de trabalho.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Pioraram as condições </a:t>
            </a: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</a:rPr>
              <a:t>de </a:t>
            </a: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trabalho.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pt-PT" sz="2800" b="1" dirty="0">
                <a:latin typeface="Calibri" panose="020F0502020204030204" pitchFamily="34" charset="0"/>
                <a:ea typeface="Calibri" panose="020F0502020204030204" pitchFamily="34" charset="0"/>
              </a:rPr>
              <a:t>precariedade chegou à </a:t>
            </a:r>
            <a:r>
              <a:rPr lang="pt-PT" sz="2800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profissão docente. </a:t>
            </a:r>
            <a:endParaRPr lang="pt-PT" sz="2800" b="1" dirty="0">
              <a:latin typeface="Calibri" panose="020F0502020204030204" pitchFamily="34" charset="0"/>
            </a:endParaRPr>
          </a:p>
        </p:txBody>
      </p:sp>
      <p:pic>
        <p:nvPicPr>
          <p:cNvPr id="4" name="Picture 6" descr="Resultado de imagem para op 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8" y="85836"/>
            <a:ext cx="2037673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098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89756" y="1700808"/>
            <a:ext cx="8208912" cy="2736304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</a:pPr>
            <a:r>
              <a:rPr lang="pt-PT" sz="3500" b="1" dirty="0" smtClean="0"/>
              <a:t>Esta (</a:t>
            </a:r>
            <a:r>
              <a:rPr lang="pt-PT" sz="3500" b="1" dirty="0" err="1"/>
              <a:t>des</a:t>
            </a:r>
            <a:r>
              <a:rPr lang="pt-PT" sz="3500" b="1" dirty="0"/>
              <a:t>) </a:t>
            </a:r>
            <a:r>
              <a:rPr lang="pt-PT" sz="3500" b="1" dirty="0" smtClean="0"/>
              <a:t>construção da </a:t>
            </a:r>
            <a:r>
              <a:rPr lang="pt-PT" sz="3500" b="1" dirty="0"/>
              <a:t>Escola tem tido consequências na forma </a:t>
            </a:r>
            <a:r>
              <a:rPr lang="pt-PT" sz="3500" b="1" dirty="0" smtClean="0"/>
              <a:t>como os Professores </a:t>
            </a:r>
            <a:r>
              <a:rPr lang="pt-PT" sz="3500" b="1" dirty="0"/>
              <a:t>vivem a </a:t>
            </a:r>
            <a:r>
              <a:rPr lang="pt-PT" sz="3500" b="1" dirty="0" smtClean="0"/>
              <a:t>Escola</a:t>
            </a:r>
          </a:p>
        </p:txBody>
      </p:sp>
      <p:pic>
        <p:nvPicPr>
          <p:cNvPr id="4" name="Picture 6" descr="Resultado de imagem para op 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3" y="188640"/>
            <a:ext cx="2233682" cy="83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05780" y="476672"/>
            <a:ext cx="113772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0"/>
              </a:spcAft>
              <a:tabLst>
                <a:tab pos="180340" algn="l"/>
              </a:tabLst>
            </a:pPr>
            <a:r>
              <a:rPr lang="pt-PT" sz="36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 PROFESSORES E AS POLÍTICAS EDUCATIVAS. </a:t>
            </a:r>
            <a:endParaRPr lang="pt-PT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  <a:tabLst>
                <a:tab pos="180340" algn="l"/>
              </a:tabLst>
            </a:pPr>
            <a:r>
              <a:rPr lang="pt-PT" sz="3600" b="1" dirty="0">
                <a:solidFill>
                  <a:srgbClr val="333333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ESTUDO EXPLORATÓRIO</a:t>
            </a:r>
            <a:endParaRPr lang="pt-PT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37828" y="2708920"/>
            <a:ext cx="986509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spcAft>
                <a:spcPts val="0"/>
              </a:spcAft>
            </a:pPr>
            <a:r>
              <a:rPr lang="pt-PT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Opiniões </a:t>
            </a:r>
            <a:r>
              <a:rPr lang="pt-P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PT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Professores (escolas públicas) </a:t>
            </a:r>
            <a:r>
              <a:rPr lang="pt-PT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sobre P</a:t>
            </a:r>
            <a:r>
              <a:rPr lang="pt-PT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olíticas Educativas </a:t>
            </a:r>
          </a:p>
          <a:p>
            <a:pPr indent="540385" algn="ctr">
              <a:spcAft>
                <a:spcPts val="0"/>
              </a:spcAft>
            </a:pPr>
            <a:r>
              <a:rPr lang="pt-PT" sz="28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2011 </a:t>
            </a:r>
            <a:r>
              <a:rPr lang="pt-PT" sz="2800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pt-PT" sz="2800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2014 </a:t>
            </a:r>
          </a:p>
          <a:p>
            <a:pPr indent="540385" algn="ctr">
              <a:lnSpc>
                <a:spcPct val="200000"/>
              </a:lnSpc>
              <a:spcAft>
                <a:spcPts val="0"/>
              </a:spcAft>
            </a:pPr>
            <a:r>
              <a:rPr lang="pt-PT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(projeto </a:t>
            </a:r>
            <a:r>
              <a:rPr lang="pt-PT" sz="2800" b="1" dirty="0" smtClean="0">
                <a:solidFill>
                  <a:schemeClr val="tx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SER </a:t>
            </a:r>
            <a:r>
              <a:rPr lang="pt-PT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pt-PT" sz="2800" i="1" dirty="0" err="1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Schools</a:t>
            </a:r>
            <a:r>
              <a:rPr lang="pt-PT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PT" sz="280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Evidences</a:t>
            </a:r>
            <a:r>
              <a:rPr lang="pt-PT" sz="2800" i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pt-PT" sz="2800" i="1" dirty="0" err="1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Realities</a:t>
            </a:r>
            <a:r>
              <a:rPr lang="pt-PT" sz="28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pt-PT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6" descr="Resultado de imagem para op 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49" y="188641"/>
            <a:ext cx="223762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381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" y="332656"/>
            <a:ext cx="89747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PT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PERCEPÇÃO DOS PROFESSORES SOBRE OPINIÃO DA SOCIEDADE SOBRE A ESCOLA </a:t>
            </a:r>
            <a:r>
              <a:rPr lang="pt-PT" sz="3200" b="1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PÚBLICA</a:t>
            </a:r>
            <a:endParaRPr lang="pt-PT" sz="3200" b="1" dirty="0">
              <a:latin typeface="Calibri" panose="020F050202020403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44824"/>
            <a:ext cx="8974732" cy="48464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74% </a:t>
            </a:r>
            <a:r>
              <a:rPr lang="pt-PT" sz="2800" dirty="0">
                <a:solidFill>
                  <a:schemeClr val="tx2"/>
                </a:solidFill>
                <a:latin typeface="Calibri" panose="020F0502020204030204" pitchFamily="34" charset="0"/>
              </a:rPr>
              <a:t>dos docentes consideraram que a escola é avaliada como negativa (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62%) </a:t>
            </a:r>
            <a:r>
              <a:rPr lang="pt-PT" sz="2800" dirty="0">
                <a:solidFill>
                  <a:schemeClr val="tx2"/>
                </a:solidFill>
                <a:latin typeface="Calibri" panose="020F0502020204030204" pitchFamily="34" charset="0"/>
              </a:rPr>
              <a:t>ou muito negativa (</a:t>
            </a:r>
            <a:r>
              <a:rPr lang="pt-PT" sz="2800" b="1" dirty="0">
                <a:solidFill>
                  <a:schemeClr val="tx2"/>
                </a:solidFill>
                <a:latin typeface="Calibri" panose="020F0502020204030204" pitchFamily="34" charset="0"/>
              </a:rPr>
              <a:t>12%</a:t>
            </a:r>
            <a:r>
              <a:rPr lang="pt-PT" sz="2800" dirty="0">
                <a:solidFill>
                  <a:schemeClr val="tx2"/>
                </a:solidFill>
                <a:latin typeface="Calibri" panose="020F0502020204030204" pitchFamily="34" charset="0"/>
              </a:rPr>
              <a:t>) pelos portugueses.</a:t>
            </a:r>
          </a:p>
          <a:p>
            <a:r>
              <a:rPr lang="pt-PT" sz="2800" b="1" u="sng" dirty="0">
                <a:solidFill>
                  <a:srgbClr val="C00000"/>
                </a:solidFill>
              </a:rPr>
              <a:t>Razões de conotação </a:t>
            </a:r>
            <a:r>
              <a:rPr lang="pt-PT" sz="2800" b="1" u="sng" dirty="0" smtClean="0">
                <a:solidFill>
                  <a:srgbClr val="C00000"/>
                </a:solidFill>
              </a:rPr>
              <a:t>negativa – 6 D´s</a:t>
            </a:r>
            <a:endParaRPr lang="pt-PT" sz="2800" b="1" u="sng" dirty="0">
              <a:solidFill>
                <a:srgbClr val="C00000"/>
              </a:solidFill>
            </a:endParaRPr>
          </a:p>
          <a:p>
            <a:endParaRPr lang="pt-PT" sz="800" dirty="0">
              <a:solidFill>
                <a:srgbClr val="C00000"/>
              </a:solidFill>
            </a:endParaRPr>
          </a:p>
          <a:p>
            <a:pPr lvl="0"/>
            <a:r>
              <a:rPr lang="pt-PT" b="1" dirty="0">
                <a:solidFill>
                  <a:srgbClr val="C00000"/>
                </a:solidFill>
              </a:rPr>
              <a:t>Desinvestimento</a:t>
            </a:r>
            <a:r>
              <a:rPr lang="pt-PT" b="1" dirty="0"/>
              <a:t> na Escola Pública.</a:t>
            </a:r>
          </a:p>
          <a:p>
            <a:pPr lvl="0"/>
            <a:r>
              <a:rPr lang="pt-PT" b="1" dirty="0">
                <a:solidFill>
                  <a:srgbClr val="C00000"/>
                </a:solidFill>
              </a:rPr>
              <a:t>Desconhecimento</a:t>
            </a:r>
            <a:r>
              <a:rPr lang="pt-PT" b="1" dirty="0"/>
              <a:t> da realidade das Escolas.</a:t>
            </a:r>
          </a:p>
          <a:p>
            <a:pPr lvl="0"/>
            <a:r>
              <a:rPr lang="pt-PT" b="1" dirty="0">
                <a:solidFill>
                  <a:srgbClr val="C00000"/>
                </a:solidFill>
              </a:rPr>
              <a:t>Destruição</a:t>
            </a:r>
            <a:r>
              <a:rPr lang="pt-PT" b="1" dirty="0"/>
              <a:t> da autonomia das Escolas e dos </a:t>
            </a:r>
            <a:r>
              <a:rPr lang="pt-PT" b="1" dirty="0" smtClean="0"/>
              <a:t>professores.</a:t>
            </a:r>
            <a:endParaRPr lang="pt-PT" b="1" dirty="0"/>
          </a:p>
          <a:p>
            <a:pPr lvl="0"/>
            <a:r>
              <a:rPr lang="pt-PT" b="1" dirty="0">
                <a:solidFill>
                  <a:srgbClr val="C00000"/>
                </a:solidFill>
              </a:rPr>
              <a:t>Degradação</a:t>
            </a:r>
            <a:r>
              <a:rPr lang="pt-PT" b="1" dirty="0"/>
              <a:t> das condições de trabalho com implicações no trabalho </a:t>
            </a:r>
            <a:r>
              <a:rPr lang="pt-PT" b="1" dirty="0" smtClean="0"/>
              <a:t>docente.</a:t>
            </a:r>
            <a:endParaRPr lang="pt-PT" b="1" dirty="0"/>
          </a:p>
          <a:p>
            <a:pPr lvl="0"/>
            <a:r>
              <a:rPr lang="pt-PT" b="1" dirty="0">
                <a:solidFill>
                  <a:srgbClr val="C00000"/>
                </a:solidFill>
              </a:rPr>
              <a:t>Desrespeito</a:t>
            </a:r>
            <a:r>
              <a:rPr lang="pt-PT" b="1" dirty="0"/>
              <a:t> pelos </a:t>
            </a:r>
            <a:r>
              <a:rPr lang="pt-PT" b="1" dirty="0" smtClean="0"/>
              <a:t>professores</a:t>
            </a:r>
            <a:r>
              <a:rPr lang="pt-PT" dirty="0" smtClean="0"/>
              <a:t>.</a:t>
            </a:r>
          </a:p>
          <a:p>
            <a:r>
              <a:rPr lang="pt-PT" b="1" dirty="0">
                <a:solidFill>
                  <a:srgbClr val="C00000"/>
                </a:solidFill>
              </a:rPr>
              <a:t>Desvalorização</a:t>
            </a:r>
            <a:r>
              <a:rPr lang="pt-PT" b="1" dirty="0"/>
              <a:t> da profissão docente. </a:t>
            </a:r>
          </a:p>
        </p:txBody>
      </p:sp>
      <p:pic>
        <p:nvPicPr>
          <p:cNvPr id="5" name="Picture 6" descr="Resultado de imagem para op ed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844" y="116632"/>
            <a:ext cx="2070349" cy="803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19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ooks_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FBBE465-4BE3-446C-9259-5F62999727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com fundo de pilha de livros azul (ecrã panorâmico)</Template>
  <TotalTime>0</TotalTime>
  <Words>693</Words>
  <Application>Microsoft Office PowerPoint</Application>
  <PresentationFormat>Personalizados</PresentationFormat>
  <Paragraphs>92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14</vt:i4>
      </vt:variant>
    </vt:vector>
  </HeadingPairs>
  <TitlesOfParts>
    <vt:vector size="15" baseType="lpstr">
      <vt:lpstr>Books_16x9</vt:lpstr>
      <vt:lpstr>I CONFERÊNCIA IBÉRICA DE SOCIOLOGIA DA EDUCAÇÃO       A Educação na Europa do Sul:  Constrangimentos e desafios em tempos incertos </vt:lpstr>
      <vt:lpstr>Apresentação do PowerPoint</vt:lpstr>
      <vt:lpstr>  CRISE, AUSTERIDADE E EDUCAÇÃO No Portugal de hoje…..   A DESPESA EM EDUCAÇÃO É A MAIS BAIXA DA UNIÃO EUROPEIA….</vt:lpstr>
      <vt:lpstr>  CRISE, AUSTERIDADE E EDUCAÇÃO No Portugal de hoje…..    A DESPESA EM EDUCAÇÃO É A MAIS BAIXA DA UNIÃO EUROPEIA….</vt:lpstr>
      <vt:lpstr>  CRISE, AUSTERIDADE E EDUCAÇÃO No Portugal de hoje…..   A DESPESA EM EDUCAÇÃO É A MAIS BAIXA DA UNIÃO EUROPEIA….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2015-07-06T23:14:59Z</dcterms:created>
  <dcterms:modified xsi:type="dcterms:W3CDTF">2016-03-16T13:38:10Z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